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693400" cy="7556500"/>
  <p:notesSz cx="6858000" cy="9144000"/>
  <p:embeddedFontLst>
    <p:embeddedFont>
      <p:font typeface="Carnas Light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8" d="100"/>
          <a:sy n="58" d="100"/>
        </p:scale>
        <p:origin x="16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font" Target="fonts/font1.fntdata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hyperlink" Target="https://www.communicationpassports.org.uk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ommunicationpassports.org.uk" TargetMode="Externa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756" y="793598"/>
            <a:ext cx="2379483" cy="3063657"/>
            <a:chOff x="0" y="0"/>
            <a:chExt cx="822476" cy="105896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22476" cy="1058963"/>
            </a:xfrm>
            <a:custGeom>
              <a:avLst/>
              <a:gdLst/>
              <a:ahLst/>
              <a:cxnLst/>
              <a:rect l="l" t="t" r="r" b="b"/>
              <a:pathLst>
                <a:path w="822476" h="1058963">
                  <a:moveTo>
                    <a:pt x="0" y="0"/>
                  </a:moveTo>
                  <a:lnTo>
                    <a:pt x="822476" y="0"/>
                  </a:lnTo>
                  <a:lnTo>
                    <a:pt x="822476" y="1058963"/>
                  </a:lnTo>
                  <a:lnTo>
                    <a:pt x="0" y="1058963"/>
                  </a:lnTo>
                  <a:close/>
                </a:path>
              </a:pathLst>
            </a:custGeom>
            <a:solidFill>
              <a:srgbClr val="C6DBE9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22476" cy="10875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14756" y="3857255"/>
            <a:ext cx="2379483" cy="3046188"/>
            <a:chOff x="0" y="0"/>
            <a:chExt cx="822476" cy="105292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DFD1E5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894238" y="793598"/>
            <a:ext cx="2379483" cy="3063657"/>
            <a:chOff x="0" y="0"/>
            <a:chExt cx="822476" cy="105896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22476" cy="1058963"/>
            </a:xfrm>
            <a:custGeom>
              <a:avLst/>
              <a:gdLst/>
              <a:ahLst/>
              <a:cxnLst/>
              <a:rect l="l" t="t" r="r" b="b"/>
              <a:pathLst>
                <a:path w="822476" h="1058963">
                  <a:moveTo>
                    <a:pt x="0" y="0"/>
                  </a:moveTo>
                  <a:lnTo>
                    <a:pt x="822476" y="0"/>
                  </a:lnTo>
                  <a:lnTo>
                    <a:pt x="822476" y="1058963"/>
                  </a:lnTo>
                  <a:lnTo>
                    <a:pt x="0" y="1058963"/>
                  </a:lnTo>
                  <a:close/>
                </a:path>
              </a:pathLst>
            </a:custGeom>
            <a:solidFill>
              <a:srgbClr val="E1FEDC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22476" cy="10875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273721" y="793598"/>
            <a:ext cx="2379483" cy="3063657"/>
            <a:chOff x="0" y="0"/>
            <a:chExt cx="822476" cy="105896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22476" cy="1058963"/>
            </a:xfrm>
            <a:custGeom>
              <a:avLst/>
              <a:gdLst/>
              <a:ahLst/>
              <a:cxnLst/>
              <a:rect l="l" t="t" r="r" b="b"/>
              <a:pathLst>
                <a:path w="822476" h="1058963">
                  <a:moveTo>
                    <a:pt x="0" y="0"/>
                  </a:moveTo>
                  <a:lnTo>
                    <a:pt x="822476" y="0"/>
                  </a:lnTo>
                  <a:lnTo>
                    <a:pt x="822476" y="1058963"/>
                  </a:lnTo>
                  <a:lnTo>
                    <a:pt x="0" y="1058963"/>
                  </a:lnTo>
                  <a:close/>
                </a:path>
              </a:pathLst>
            </a:custGeom>
            <a:solidFill>
              <a:srgbClr val="FCF9D1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22476" cy="10875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653204" y="793598"/>
            <a:ext cx="2379483" cy="3063657"/>
            <a:chOff x="0" y="0"/>
            <a:chExt cx="822476" cy="105896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22476" cy="1058963"/>
            </a:xfrm>
            <a:custGeom>
              <a:avLst/>
              <a:gdLst/>
              <a:ahLst/>
              <a:cxnLst/>
              <a:rect l="l" t="t" r="r" b="b"/>
              <a:pathLst>
                <a:path w="822476" h="1058963">
                  <a:moveTo>
                    <a:pt x="0" y="0"/>
                  </a:moveTo>
                  <a:lnTo>
                    <a:pt x="822476" y="0"/>
                  </a:lnTo>
                  <a:lnTo>
                    <a:pt x="822476" y="1058963"/>
                  </a:lnTo>
                  <a:lnTo>
                    <a:pt x="0" y="1058963"/>
                  </a:lnTo>
                  <a:close/>
                </a:path>
              </a:pathLst>
            </a:custGeom>
            <a:solidFill>
              <a:srgbClr val="FFE5F6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22476" cy="10875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94238" y="3857255"/>
            <a:ext cx="2379483" cy="3046188"/>
            <a:chOff x="0" y="0"/>
            <a:chExt cx="822476" cy="105292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DFF7FC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5273721" y="3857255"/>
            <a:ext cx="2379483" cy="3046188"/>
            <a:chOff x="0" y="0"/>
            <a:chExt cx="822476" cy="105292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F7E4D0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7653204" y="3857255"/>
            <a:ext cx="2379483" cy="3046188"/>
            <a:chOff x="0" y="0"/>
            <a:chExt cx="822476" cy="1052925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FAD1DA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84665" y="2653558"/>
            <a:ext cx="2239665" cy="513878"/>
            <a:chOff x="0" y="0"/>
            <a:chExt cx="774148" cy="177623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er ... ára gamall/gömul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584665" y="3246552"/>
            <a:ext cx="2239665" cy="513878"/>
            <a:chOff x="0" y="0"/>
            <a:chExt cx="774148" cy="177623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bý... 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2964148" y="1334492"/>
            <a:ext cx="2239665" cy="2425938"/>
            <a:chOff x="0" y="0"/>
            <a:chExt cx="774148" cy="838533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774148" cy="838533"/>
            </a:xfrm>
            <a:custGeom>
              <a:avLst/>
              <a:gdLst/>
              <a:ahLst/>
              <a:cxnLst/>
              <a:rect l="l" t="t" r="r" b="b"/>
              <a:pathLst>
                <a:path w="774148" h="83853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14336"/>
                  </a:lnTo>
                  <a:cubicBezTo>
                    <a:pt x="774148" y="820754"/>
                    <a:pt x="771598" y="826908"/>
                    <a:pt x="767060" y="831446"/>
                  </a:cubicBezTo>
                  <a:cubicBezTo>
                    <a:pt x="762523" y="835984"/>
                    <a:pt x="756368" y="838533"/>
                    <a:pt x="749950" y="838533"/>
                  </a:cubicBezTo>
                  <a:lnTo>
                    <a:pt x="24197" y="838533"/>
                  </a:lnTo>
                  <a:cubicBezTo>
                    <a:pt x="17780" y="838533"/>
                    <a:pt x="11625" y="835984"/>
                    <a:pt x="7087" y="831446"/>
                  </a:cubicBezTo>
                  <a:cubicBezTo>
                    <a:pt x="2549" y="826908"/>
                    <a:pt x="0" y="820754"/>
                    <a:pt x="0" y="81433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774148" cy="8671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tjái mig með...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nota ... til að tjá mig.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Þegar ég ...  þá þýðir það...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segi já með því að...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segi nei með því að...</a:t>
              </a:r>
            </a:p>
            <a:p>
              <a:pPr algn="l">
                <a:lnSpc>
                  <a:spcPts val="1680"/>
                </a:lnSpc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888223" y="1334492"/>
            <a:ext cx="936886" cy="1220421"/>
            <a:chOff x="0" y="0"/>
            <a:chExt cx="323838" cy="421843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323838" cy="421843"/>
            </a:xfrm>
            <a:custGeom>
              <a:avLst/>
              <a:gdLst/>
              <a:ahLst/>
              <a:cxnLst/>
              <a:rect l="l" t="t" r="r" b="b"/>
              <a:pathLst>
                <a:path w="323838" h="421843">
                  <a:moveTo>
                    <a:pt x="57844" y="0"/>
                  </a:moveTo>
                  <a:lnTo>
                    <a:pt x="265994" y="0"/>
                  </a:lnTo>
                  <a:cubicBezTo>
                    <a:pt x="281335" y="0"/>
                    <a:pt x="296048" y="6094"/>
                    <a:pt x="306896" y="16942"/>
                  </a:cubicBezTo>
                  <a:cubicBezTo>
                    <a:pt x="317744" y="27790"/>
                    <a:pt x="323838" y="42503"/>
                    <a:pt x="323838" y="57844"/>
                  </a:cubicBezTo>
                  <a:lnTo>
                    <a:pt x="323838" y="363998"/>
                  </a:lnTo>
                  <a:cubicBezTo>
                    <a:pt x="323838" y="379340"/>
                    <a:pt x="317744" y="394053"/>
                    <a:pt x="306896" y="404900"/>
                  </a:cubicBezTo>
                  <a:cubicBezTo>
                    <a:pt x="296048" y="415748"/>
                    <a:pt x="281335" y="421843"/>
                    <a:pt x="265994" y="421843"/>
                  </a:cubicBezTo>
                  <a:lnTo>
                    <a:pt x="57844" y="421843"/>
                  </a:lnTo>
                  <a:cubicBezTo>
                    <a:pt x="42503" y="421843"/>
                    <a:pt x="27790" y="415748"/>
                    <a:pt x="16942" y="404900"/>
                  </a:cubicBezTo>
                  <a:cubicBezTo>
                    <a:pt x="6094" y="394053"/>
                    <a:pt x="0" y="379340"/>
                    <a:pt x="0" y="363998"/>
                  </a:cubicBezTo>
                  <a:lnTo>
                    <a:pt x="0" y="57844"/>
                  </a:lnTo>
                  <a:cubicBezTo>
                    <a:pt x="0" y="42503"/>
                    <a:pt x="6094" y="27790"/>
                    <a:pt x="16942" y="16942"/>
                  </a:cubicBezTo>
                  <a:cubicBezTo>
                    <a:pt x="27790" y="6094"/>
                    <a:pt x="42503" y="0"/>
                    <a:pt x="5784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323838" cy="4504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heiti </a:t>
              </a:r>
            </a:p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 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5343631" y="1334492"/>
            <a:ext cx="2239665" cy="513878"/>
            <a:chOff x="0" y="0"/>
            <a:chExt cx="774148" cy="177623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 dirty="0" err="1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SJón</a:t>
              </a:r>
              <a:endParaRPr lang="en-US" sz="1200" dirty="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5342463" y="1976608"/>
            <a:ext cx="2239665" cy="513878"/>
            <a:chOff x="0" y="0"/>
            <a:chExt cx="774148" cy="177623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 dirty="0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 dirty="0" err="1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Heyrn</a:t>
              </a:r>
              <a:endParaRPr lang="en-US" sz="1200" dirty="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342463" y="2583696"/>
            <a:ext cx="2239665" cy="513878"/>
            <a:chOff x="0" y="0"/>
            <a:chExt cx="774148" cy="177623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Ofnæmi og fæðuinntaka</a:t>
              </a:r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5343631" y="3186354"/>
            <a:ext cx="2239665" cy="513878"/>
            <a:chOff x="0" y="0"/>
            <a:chExt cx="774148" cy="177623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774148" cy="177623"/>
            </a:xfrm>
            <a:custGeom>
              <a:avLst/>
              <a:gdLst/>
              <a:ahLst/>
              <a:cxnLst/>
              <a:rect l="l" t="t" r="r" b="b"/>
              <a:pathLst>
                <a:path w="774148" h="177623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153426"/>
                  </a:lnTo>
                  <a:cubicBezTo>
                    <a:pt x="774148" y="159844"/>
                    <a:pt x="771598" y="165998"/>
                    <a:pt x="767060" y="170536"/>
                  </a:cubicBezTo>
                  <a:cubicBezTo>
                    <a:pt x="762523" y="175074"/>
                    <a:pt x="756368" y="177623"/>
                    <a:pt x="749950" y="177623"/>
                  </a:cubicBezTo>
                  <a:lnTo>
                    <a:pt x="24197" y="177623"/>
                  </a:lnTo>
                  <a:cubicBezTo>
                    <a:pt x="17780" y="177623"/>
                    <a:pt x="11625" y="175074"/>
                    <a:pt x="7087" y="170536"/>
                  </a:cubicBezTo>
                  <a:cubicBezTo>
                    <a:pt x="2549" y="165998"/>
                    <a:pt x="0" y="159844"/>
                    <a:pt x="0" y="153426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28575"/>
              <a:ext cx="774148" cy="2061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Snertiskyn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585444" y="4339093"/>
            <a:ext cx="2239665" cy="2473436"/>
            <a:chOff x="0" y="0"/>
            <a:chExt cx="774148" cy="854951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Þú getur stutt mig með því að 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þarf...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Það hjálpar ef þú...</a:t>
              </a:r>
            </a:p>
            <a:p>
              <a:pPr algn="l">
                <a:lnSpc>
                  <a:spcPts val="1680"/>
                </a:lnSpc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  <a:p>
              <a:pPr algn="l">
                <a:lnSpc>
                  <a:spcPts val="1680"/>
                </a:lnSpc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7723113" y="1298412"/>
            <a:ext cx="2239665" cy="2462017"/>
            <a:chOff x="0" y="0"/>
            <a:chExt cx="774148" cy="851004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774148" cy="851004"/>
            </a:xfrm>
            <a:custGeom>
              <a:avLst/>
              <a:gdLst/>
              <a:ahLst/>
              <a:cxnLst/>
              <a:rect l="l" t="t" r="r" b="b"/>
              <a:pathLst>
                <a:path w="774148" h="851004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26807"/>
                  </a:lnTo>
                  <a:cubicBezTo>
                    <a:pt x="774148" y="833225"/>
                    <a:pt x="771598" y="839379"/>
                    <a:pt x="767060" y="843917"/>
                  </a:cubicBezTo>
                  <a:cubicBezTo>
                    <a:pt x="762523" y="848455"/>
                    <a:pt x="756368" y="851004"/>
                    <a:pt x="749950" y="851004"/>
                  </a:cubicBezTo>
                  <a:lnTo>
                    <a:pt x="24197" y="851004"/>
                  </a:lnTo>
                  <a:cubicBezTo>
                    <a:pt x="17780" y="851004"/>
                    <a:pt x="11625" y="848455"/>
                    <a:pt x="7087" y="843917"/>
                  </a:cubicBezTo>
                  <a:cubicBezTo>
                    <a:pt x="2549" y="839379"/>
                    <a:pt x="0" y="833225"/>
                    <a:pt x="0" y="826807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28575"/>
              <a:ext cx="774148" cy="8795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get...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er góð/ur í að...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er ...</a:t>
              </a:r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2962553" y="4339093"/>
            <a:ext cx="2239665" cy="2473436"/>
            <a:chOff x="0" y="0"/>
            <a:chExt cx="774148" cy="854951"/>
          </a:xfrm>
        </p:grpSpPr>
        <p:sp>
          <p:nvSpPr>
            <p:cNvPr id="57" name="Freeform 57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Mér líkar...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Mitt uppáhald er...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Mér finnst gaman að...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Það er gott að...</a:t>
              </a:r>
            </a:p>
          </p:txBody>
        </p:sp>
      </p:grpSp>
      <p:sp>
        <p:nvSpPr>
          <p:cNvPr id="59" name="Freeform 59"/>
          <p:cNvSpPr/>
          <p:nvPr/>
        </p:nvSpPr>
        <p:spPr>
          <a:xfrm>
            <a:off x="4899852" y="3991234"/>
            <a:ext cx="256364" cy="218142"/>
          </a:xfrm>
          <a:custGeom>
            <a:avLst/>
            <a:gdLst/>
            <a:ahLst/>
            <a:cxnLst/>
            <a:rect l="l" t="t" r="r" b="b"/>
            <a:pathLst>
              <a:path w="256364" h="218142">
                <a:moveTo>
                  <a:pt x="0" y="0"/>
                </a:moveTo>
                <a:lnTo>
                  <a:pt x="256364" y="0"/>
                </a:lnTo>
                <a:lnTo>
                  <a:pt x="256364" y="218142"/>
                </a:lnTo>
                <a:lnTo>
                  <a:pt x="0" y="21814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grpSp>
        <p:nvGrpSpPr>
          <p:cNvPr id="60" name="Group 60"/>
          <p:cNvGrpSpPr/>
          <p:nvPr/>
        </p:nvGrpSpPr>
        <p:grpSpPr>
          <a:xfrm>
            <a:off x="5343631" y="4339093"/>
            <a:ext cx="2239665" cy="2473436"/>
            <a:chOff x="0" y="0"/>
            <a:chExt cx="774148" cy="854951"/>
          </a:xfrm>
        </p:grpSpPr>
        <p:sp>
          <p:nvSpPr>
            <p:cNvPr id="61" name="Freeform 61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Mér líkar ekki...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Það sem pirrar mig er... 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7709961" y="4339093"/>
            <a:ext cx="2239665" cy="2473436"/>
            <a:chOff x="0" y="0"/>
            <a:chExt cx="774148" cy="854951"/>
          </a:xfrm>
        </p:grpSpPr>
        <p:sp>
          <p:nvSpPr>
            <p:cNvPr id="64" name="Freeform 64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Mér finnst erfitt að...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þarf aðstoð við að ... </a:t>
              </a:r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602516" y="1340912"/>
            <a:ext cx="1215821" cy="1215821"/>
            <a:chOff x="0" y="0"/>
            <a:chExt cx="812800" cy="812800"/>
          </a:xfrm>
        </p:grpSpPr>
        <p:sp>
          <p:nvSpPr>
            <p:cNvPr id="67" name="Freeform 6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is-IS"/>
            </a:p>
          </p:txBody>
        </p:sp>
      </p:grpSp>
      <p:sp>
        <p:nvSpPr>
          <p:cNvPr id="68" name="Freeform 68"/>
          <p:cNvSpPr/>
          <p:nvPr/>
        </p:nvSpPr>
        <p:spPr>
          <a:xfrm>
            <a:off x="2439418" y="917282"/>
            <a:ext cx="299899" cy="299899"/>
          </a:xfrm>
          <a:custGeom>
            <a:avLst/>
            <a:gdLst/>
            <a:ahLst/>
            <a:cxnLst/>
            <a:rect l="l" t="t" r="r" b="b"/>
            <a:pathLst>
              <a:path w="299899" h="299899">
                <a:moveTo>
                  <a:pt x="0" y="0"/>
                </a:moveTo>
                <a:lnTo>
                  <a:pt x="299899" y="0"/>
                </a:lnTo>
                <a:lnTo>
                  <a:pt x="299899" y="299899"/>
                </a:lnTo>
                <a:lnTo>
                  <a:pt x="0" y="299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69" name="Freeform 69"/>
          <p:cNvSpPr/>
          <p:nvPr/>
        </p:nvSpPr>
        <p:spPr>
          <a:xfrm>
            <a:off x="7319607" y="936729"/>
            <a:ext cx="248272" cy="211709"/>
          </a:xfrm>
          <a:custGeom>
            <a:avLst/>
            <a:gdLst/>
            <a:ahLst/>
            <a:cxnLst/>
            <a:rect l="l" t="t" r="r" b="b"/>
            <a:pathLst>
              <a:path w="248272" h="211709">
                <a:moveTo>
                  <a:pt x="0" y="0"/>
                </a:moveTo>
                <a:lnTo>
                  <a:pt x="248272" y="0"/>
                </a:lnTo>
                <a:lnTo>
                  <a:pt x="248272" y="211709"/>
                </a:lnTo>
                <a:lnTo>
                  <a:pt x="0" y="2117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0" name="Freeform 70"/>
          <p:cNvSpPr/>
          <p:nvPr/>
        </p:nvSpPr>
        <p:spPr>
          <a:xfrm>
            <a:off x="7319607" y="3991234"/>
            <a:ext cx="237644" cy="232459"/>
          </a:xfrm>
          <a:custGeom>
            <a:avLst/>
            <a:gdLst/>
            <a:ahLst/>
            <a:cxnLst/>
            <a:rect l="l" t="t" r="r" b="b"/>
            <a:pathLst>
              <a:path w="237644" h="232459">
                <a:moveTo>
                  <a:pt x="0" y="0"/>
                </a:moveTo>
                <a:lnTo>
                  <a:pt x="237644" y="0"/>
                </a:lnTo>
                <a:lnTo>
                  <a:pt x="237644" y="232459"/>
                </a:lnTo>
                <a:lnTo>
                  <a:pt x="0" y="23245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1" name="Freeform 71"/>
          <p:cNvSpPr/>
          <p:nvPr/>
        </p:nvSpPr>
        <p:spPr>
          <a:xfrm>
            <a:off x="4840166" y="904958"/>
            <a:ext cx="316050" cy="275251"/>
          </a:xfrm>
          <a:custGeom>
            <a:avLst/>
            <a:gdLst/>
            <a:ahLst/>
            <a:cxnLst/>
            <a:rect l="l" t="t" r="r" b="b"/>
            <a:pathLst>
              <a:path w="316050" h="275251">
                <a:moveTo>
                  <a:pt x="0" y="0"/>
                </a:moveTo>
                <a:lnTo>
                  <a:pt x="316050" y="0"/>
                </a:lnTo>
                <a:lnTo>
                  <a:pt x="316050" y="275251"/>
                </a:lnTo>
                <a:lnTo>
                  <a:pt x="0" y="2752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2" name="Freeform 72"/>
          <p:cNvSpPr/>
          <p:nvPr/>
        </p:nvSpPr>
        <p:spPr>
          <a:xfrm>
            <a:off x="9642217" y="868158"/>
            <a:ext cx="270813" cy="294698"/>
          </a:xfrm>
          <a:custGeom>
            <a:avLst/>
            <a:gdLst/>
            <a:ahLst/>
            <a:cxnLst/>
            <a:rect l="l" t="t" r="r" b="b"/>
            <a:pathLst>
              <a:path w="270813" h="294698">
                <a:moveTo>
                  <a:pt x="0" y="0"/>
                </a:moveTo>
                <a:lnTo>
                  <a:pt x="270813" y="0"/>
                </a:lnTo>
                <a:lnTo>
                  <a:pt x="270813" y="294698"/>
                </a:lnTo>
                <a:lnTo>
                  <a:pt x="0" y="29469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3" name="Freeform 73"/>
          <p:cNvSpPr/>
          <p:nvPr/>
        </p:nvSpPr>
        <p:spPr>
          <a:xfrm rot="2989910">
            <a:off x="2470946" y="3996280"/>
            <a:ext cx="339647" cy="203788"/>
          </a:xfrm>
          <a:custGeom>
            <a:avLst/>
            <a:gdLst/>
            <a:ahLst/>
            <a:cxnLst/>
            <a:rect l="l" t="t" r="r" b="b"/>
            <a:pathLst>
              <a:path w="339647" h="203788">
                <a:moveTo>
                  <a:pt x="0" y="0"/>
                </a:moveTo>
                <a:lnTo>
                  <a:pt x="339647" y="0"/>
                </a:lnTo>
                <a:lnTo>
                  <a:pt x="339647" y="203788"/>
                </a:lnTo>
                <a:lnTo>
                  <a:pt x="0" y="203788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4" name="Freeform 74"/>
          <p:cNvSpPr/>
          <p:nvPr/>
        </p:nvSpPr>
        <p:spPr>
          <a:xfrm>
            <a:off x="9730791" y="3912833"/>
            <a:ext cx="148180" cy="380837"/>
          </a:xfrm>
          <a:custGeom>
            <a:avLst/>
            <a:gdLst/>
            <a:ahLst/>
            <a:cxnLst/>
            <a:rect l="l" t="t" r="r" b="b"/>
            <a:pathLst>
              <a:path w="148180" h="380837">
                <a:moveTo>
                  <a:pt x="0" y="0"/>
                </a:moveTo>
                <a:lnTo>
                  <a:pt x="148180" y="0"/>
                </a:lnTo>
                <a:lnTo>
                  <a:pt x="148180" y="380838"/>
                </a:lnTo>
                <a:lnTo>
                  <a:pt x="0" y="38083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75" name="TextBox 75"/>
          <p:cNvSpPr txBox="1"/>
          <p:nvPr/>
        </p:nvSpPr>
        <p:spPr>
          <a:xfrm>
            <a:off x="3629335" y="429108"/>
            <a:ext cx="3443685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59"/>
              </a:lnSpc>
              <a:spcBef>
                <a:spcPct val="0"/>
              </a:spcBef>
            </a:pPr>
            <a:r>
              <a:rPr lang="en-US" sz="1399">
                <a:solidFill>
                  <a:srgbClr val="D50032"/>
                </a:solidFill>
                <a:latin typeface="Carnas Light"/>
                <a:ea typeface="Carnas Light"/>
                <a:cs typeface="Carnas Light"/>
                <a:sym typeface="Carnas Light"/>
              </a:rPr>
              <a:t>Tjáskiptaprófíllinn minn - [Nafn]</a:t>
            </a:r>
            <a:r>
              <a:rPr lang="en-US" sz="1399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 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270608" y="945930"/>
            <a:ext cx="865096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Allt um mig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3401428" y="945930"/>
            <a:ext cx="1365104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Hvernig ég tjái mig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019012" y="3976873"/>
            <a:ext cx="1368289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Leiðir til stuðnings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5634415" y="945930"/>
            <a:ext cx="1655760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Mikilvægar upplýsingar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7879158" y="921282"/>
            <a:ext cx="1574444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Það sem ég er góð/ur í 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3401428" y="3986058"/>
            <a:ext cx="1294919" cy="2142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41"/>
              </a:lnSpc>
              <a:spcBef>
                <a:spcPct val="0"/>
              </a:spcBef>
            </a:pPr>
            <a:r>
              <a:rPr lang="en-US" sz="1244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Mér líkar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945961" y="3976873"/>
            <a:ext cx="1032667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Mér líkar ekki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8201205" y="3981951"/>
            <a:ext cx="1283482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Það sem er snúið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7482916" y="7046318"/>
            <a:ext cx="2585771" cy="174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  <a:spcBef>
                <a:spcPct val="0"/>
              </a:spcBef>
            </a:pPr>
            <a:r>
              <a:rPr lang="en-US" sz="1000" u="sng">
                <a:solidFill>
                  <a:srgbClr val="130EF1"/>
                </a:solidFill>
                <a:latin typeface="Carnas Light"/>
                <a:ea typeface="Carnas Light"/>
                <a:cs typeface="Carnas Light"/>
                <a:sym typeface="Carnas Light"/>
                <a:hlinkClick r:id="rId17" tooltip="https://www.communicationpassports.org.uk"/>
              </a:rPr>
              <a:t>https://www.communicationpassports.org.uk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514756" y="7204685"/>
            <a:ext cx="2824597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Dags uppfærslu: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514756" y="6927825"/>
            <a:ext cx="3310429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Lykilaðili sem ber ábyrgð á að uppfæra prófílinn: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8793231" y="7204685"/>
            <a:ext cx="1156395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 u="sng">
                <a:solidFill>
                  <a:srgbClr val="130EF1"/>
                </a:solidFill>
                <a:latin typeface="Carnas Light"/>
                <a:ea typeface="Carnas Light"/>
                <a:cs typeface="Carnas Light"/>
                <a:sym typeface="Carnas Light"/>
              </a:rPr>
              <a:t>https://www.tmf.is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01760" y="899708"/>
            <a:ext cx="2379483" cy="3046188"/>
            <a:chOff x="0" y="0"/>
            <a:chExt cx="822476" cy="105292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E8FFC1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71669" y="1382833"/>
            <a:ext cx="2239665" cy="2473436"/>
            <a:chOff x="0" y="0"/>
            <a:chExt cx="774148" cy="8549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2411646" y="1061859"/>
            <a:ext cx="308030" cy="176417"/>
          </a:xfrm>
          <a:custGeom>
            <a:avLst/>
            <a:gdLst/>
            <a:ahLst/>
            <a:cxnLst/>
            <a:rect l="l" t="t" r="r" b="b"/>
            <a:pathLst>
              <a:path w="308030" h="176417">
                <a:moveTo>
                  <a:pt x="0" y="0"/>
                </a:moveTo>
                <a:lnTo>
                  <a:pt x="308030" y="0"/>
                </a:lnTo>
                <a:lnTo>
                  <a:pt x="308030" y="176417"/>
                </a:lnTo>
                <a:lnTo>
                  <a:pt x="0" y="1764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grpSp>
        <p:nvGrpSpPr>
          <p:cNvPr id="9" name="Group 9"/>
          <p:cNvGrpSpPr/>
          <p:nvPr/>
        </p:nvGrpSpPr>
        <p:grpSpPr>
          <a:xfrm>
            <a:off x="2881243" y="899708"/>
            <a:ext cx="2379483" cy="3046188"/>
            <a:chOff x="0" y="0"/>
            <a:chExt cx="822476" cy="105292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E3D3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2951152" y="1382833"/>
            <a:ext cx="2239665" cy="2473436"/>
            <a:chOff x="0" y="0"/>
            <a:chExt cx="774148" cy="85495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Ég fer reglulega...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r>
                <a:rPr lang="en-US" sz="1200">
                  <a:solidFill>
                    <a:srgbClr val="000000"/>
                  </a:solidFill>
                  <a:latin typeface="Carnas Light"/>
                  <a:ea typeface="Carnas Light"/>
                  <a:cs typeface="Carnas Light"/>
                  <a:sym typeface="Carnas Light"/>
                </a:rPr>
                <a:t>Stundum fer ég... </a:t>
              </a:r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  <a:p>
              <a:pPr algn="l">
                <a:lnSpc>
                  <a:spcPts val="1680"/>
                </a:lnSpc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  <a:p>
              <a:pPr algn="l">
                <a:lnSpc>
                  <a:spcPts val="1680"/>
                </a:lnSpc>
              </a:pPr>
              <a:endPara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501760" y="3945896"/>
            <a:ext cx="9517932" cy="3046188"/>
            <a:chOff x="0" y="0"/>
            <a:chExt cx="3289905" cy="1052925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3289905" cy="1052925"/>
            </a:xfrm>
            <a:custGeom>
              <a:avLst/>
              <a:gdLst/>
              <a:ahLst/>
              <a:cxnLst/>
              <a:rect l="l" t="t" r="r" b="b"/>
              <a:pathLst>
                <a:path w="3289905" h="1052925">
                  <a:moveTo>
                    <a:pt x="0" y="0"/>
                  </a:moveTo>
                  <a:lnTo>
                    <a:pt x="3289905" y="0"/>
                  </a:lnTo>
                  <a:lnTo>
                    <a:pt x="3289905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CCF4E1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3289905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71669" y="4417946"/>
            <a:ext cx="9364331" cy="2473436"/>
            <a:chOff x="0" y="0"/>
            <a:chExt cx="3236812" cy="85495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3236812" cy="854951"/>
            </a:xfrm>
            <a:custGeom>
              <a:avLst/>
              <a:gdLst/>
              <a:ahLst/>
              <a:cxnLst/>
              <a:rect l="l" t="t" r="r" b="b"/>
              <a:pathLst>
                <a:path w="3236812" h="854951">
                  <a:moveTo>
                    <a:pt x="5787" y="0"/>
                  </a:moveTo>
                  <a:lnTo>
                    <a:pt x="3231025" y="0"/>
                  </a:lnTo>
                  <a:cubicBezTo>
                    <a:pt x="3232560" y="0"/>
                    <a:pt x="3234032" y="610"/>
                    <a:pt x="3235117" y="1695"/>
                  </a:cubicBezTo>
                  <a:cubicBezTo>
                    <a:pt x="3236203" y="2780"/>
                    <a:pt x="3236812" y="4252"/>
                    <a:pt x="3236812" y="5787"/>
                  </a:cubicBezTo>
                  <a:lnTo>
                    <a:pt x="3236812" y="849164"/>
                  </a:lnTo>
                  <a:cubicBezTo>
                    <a:pt x="3236812" y="852360"/>
                    <a:pt x="3234221" y="854951"/>
                    <a:pt x="3231025" y="854951"/>
                  </a:cubicBezTo>
                  <a:lnTo>
                    <a:pt x="5787" y="854951"/>
                  </a:lnTo>
                  <a:cubicBezTo>
                    <a:pt x="4252" y="854951"/>
                    <a:pt x="2780" y="854342"/>
                    <a:pt x="1695" y="853256"/>
                  </a:cubicBezTo>
                  <a:cubicBezTo>
                    <a:pt x="610" y="852171"/>
                    <a:pt x="0" y="850699"/>
                    <a:pt x="0" y="849164"/>
                  </a:cubicBezTo>
                  <a:lnTo>
                    <a:pt x="0" y="5787"/>
                  </a:lnTo>
                  <a:cubicBezTo>
                    <a:pt x="0" y="4252"/>
                    <a:pt x="610" y="2780"/>
                    <a:pt x="1695" y="1695"/>
                  </a:cubicBezTo>
                  <a:cubicBezTo>
                    <a:pt x="2780" y="610"/>
                    <a:pt x="4252" y="0"/>
                    <a:pt x="578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3236812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5260726" y="899708"/>
            <a:ext cx="2379483" cy="3046188"/>
            <a:chOff x="0" y="0"/>
            <a:chExt cx="822476" cy="105292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E7E7E7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7640209" y="899708"/>
            <a:ext cx="2379483" cy="3046188"/>
            <a:chOff x="0" y="0"/>
            <a:chExt cx="822476" cy="1052925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22476" cy="1052925"/>
            </a:xfrm>
            <a:custGeom>
              <a:avLst/>
              <a:gdLst/>
              <a:ahLst/>
              <a:cxnLst/>
              <a:rect l="l" t="t" r="r" b="b"/>
              <a:pathLst>
                <a:path w="822476" h="1052925">
                  <a:moveTo>
                    <a:pt x="0" y="0"/>
                  </a:moveTo>
                  <a:lnTo>
                    <a:pt x="822476" y="0"/>
                  </a:lnTo>
                  <a:lnTo>
                    <a:pt x="822476" y="1052925"/>
                  </a:lnTo>
                  <a:lnTo>
                    <a:pt x="0" y="1052925"/>
                  </a:lnTo>
                  <a:close/>
                </a:path>
              </a:pathLst>
            </a:custGeom>
            <a:solidFill>
              <a:srgbClr val="D5EBEB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822476" cy="1081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5327401" y="1382833"/>
            <a:ext cx="2239665" cy="2473436"/>
            <a:chOff x="0" y="0"/>
            <a:chExt cx="774148" cy="854951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7710118" y="1382833"/>
            <a:ext cx="2239665" cy="2473436"/>
            <a:chOff x="0" y="0"/>
            <a:chExt cx="774148" cy="854951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774148" cy="854951"/>
            </a:xfrm>
            <a:custGeom>
              <a:avLst/>
              <a:gdLst/>
              <a:ahLst/>
              <a:cxnLst/>
              <a:rect l="l" t="t" r="r" b="b"/>
              <a:pathLst>
                <a:path w="774148" h="854951">
                  <a:moveTo>
                    <a:pt x="24197" y="0"/>
                  </a:moveTo>
                  <a:lnTo>
                    <a:pt x="749950" y="0"/>
                  </a:lnTo>
                  <a:cubicBezTo>
                    <a:pt x="756368" y="0"/>
                    <a:pt x="762523" y="2549"/>
                    <a:pt x="767060" y="7087"/>
                  </a:cubicBezTo>
                  <a:cubicBezTo>
                    <a:pt x="771598" y="11625"/>
                    <a:pt x="774148" y="17780"/>
                    <a:pt x="774148" y="24197"/>
                  </a:cubicBezTo>
                  <a:lnTo>
                    <a:pt x="774148" y="830754"/>
                  </a:lnTo>
                  <a:cubicBezTo>
                    <a:pt x="774148" y="837172"/>
                    <a:pt x="771598" y="843327"/>
                    <a:pt x="767060" y="847864"/>
                  </a:cubicBezTo>
                  <a:cubicBezTo>
                    <a:pt x="762523" y="852402"/>
                    <a:pt x="756368" y="854951"/>
                    <a:pt x="749950" y="854951"/>
                  </a:cubicBezTo>
                  <a:lnTo>
                    <a:pt x="24197" y="854951"/>
                  </a:lnTo>
                  <a:cubicBezTo>
                    <a:pt x="17780" y="854951"/>
                    <a:pt x="11625" y="852402"/>
                    <a:pt x="7087" y="847864"/>
                  </a:cubicBezTo>
                  <a:cubicBezTo>
                    <a:pt x="2549" y="843327"/>
                    <a:pt x="0" y="837172"/>
                    <a:pt x="0" y="830754"/>
                  </a:cubicBezTo>
                  <a:lnTo>
                    <a:pt x="0" y="24197"/>
                  </a:lnTo>
                  <a:cubicBezTo>
                    <a:pt x="0" y="17780"/>
                    <a:pt x="2549" y="11625"/>
                    <a:pt x="7087" y="7087"/>
                  </a:cubicBezTo>
                  <a:cubicBezTo>
                    <a:pt x="11625" y="2549"/>
                    <a:pt x="17780" y="0"/>
                    <a:pt x="2419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s-I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28575"/>
              <a:ext cx="774148" cy="8835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marL="259082" lvl="1" indent="-129541" algn="l">
                <a:lnSpc>
                  <a:spcPts val="1680"/>
                </a:lnSpc>
                <a:buFont typeface="Arial"/>
                <a:buChar char="•"/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sp>
        <p:nvSpPr>
          <p:cNvPr id="33" name="Freeform 33"/>
          <p:cNvSpPr/>
          <p:nvPr/>
        </p:nvSpPr>
        <p:spPr>
          <a:xfrm>
            <a:off x="4910348" y="1000180"/>
            <a:ext cx="195159" cy="290739"/>
          </a:xfrm>
          <a:custGeom>
            <a:avLst/>
            <a:gdLst/>
            <a:ahLst/>
            <a:cxnLst/>
            <a:rect l="l" t="t" r="r" b="b"/>
            <a:pathLst>
              <a:path w="195159" h="290739">
                <a:moveTo>
                  <a:pt x="0" y="0"/>
                </a:moveTo>
                <a:lnTo>
                  <a:pt x="195158" y="0"/>
                </a:lnTo>
                <a:lnTo>
                  <a:pt x="195158" y="290739"/>
                </a:lnTo>
                <a:lnTo>
                  <a:pt x="0" y="2907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s-IS"/>
          </a:p>
        </p:txBody>
      </p:sp>
      <p:sp>
        <p:nvSpPr>
          <p:cNvPr id="34" name="TextBox 34"/>
          <p:cNvSpPr txBox="1"/>
          <p:nvPr/>
        </p:nvSpPr>
        <p:spPr>
          <a:xfrm>
            <a:off x="739310" y="609253"/>
            <a:ext cx="740607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Lykilaðili sem ber ábyrgð á að uppfæra prófílinn: _________________________________________________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009593" y="1024248"/>
            <a:ext cx="1084793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Mitt fólk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386840" y="1024248"/>
            <a:ext cx="1368289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Mínir staðir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661855" y="4060196"/>
            <a:ext cx="1368289" cy="214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39"/>
              </a:lnSpc>
              <a:spcBef>
                <a:spcPct val="0"/>
              </a:spcBef>
            </a:pPr>
            <a:r>
              <a:rPr lang="en-US" sz="1242">
                <a:solidFill>
                  <a:srgbClr val="000000"/>
                </a:solidFill>
                <a:latin typeface="Carnas Light"/>
                <a:ea typeface="Carnas Light"/>
                <a:cs typeface="Carnas Light"/>
                <a:sym typeface="Carnas Light"/>
              </a:rPr>
              <a:t>Aðrar upplýsingar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7482916" y="7046318"/>
            <a:ext cx="2585771" cy="174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  <a:spcBef>
                <a:spcPct val="0"/>
              </a:spcBef>
            </a:pPr>
            <a:r>
              <a:rPr lang="en-US" sz="1000" u="sng">
                <a:solidFill>
                  <a:srgbClr val="130EF1"/>
                </a:solidFill>
                <a:latin typeface="Carnas Light"/>
                <a:ea typeface="Carnas Light"/>
                <a:cs typeface="Carnas Light"/>
                <a:sym typeface="Carnas Light"/>
                <a:hlinkClick r:id="rId6" tooltip="https://www.communicationpassports.org.uk"/>
              </a:rPr>
              <a:t>https://www.communicationpassports.org.uk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8793388" y="7287618"/>
            <a:ext cx="1156395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 u="sng">
                <a:solidFill>
                  <a:srgbClr val="130EF1"/>
                </a:solidFill>
                <a:latin typeface="Carnas Light"/>
                <a:ea typeface="Carnas Light"/>
                <a:cs typeface="Carnas Light"/>
                <a:sym typeface="Carnas Light"/>
              </a:rPr>
              <a:t>https://www.tmf.is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1AEA975C342D49A91E585EE245D0BD" ma:contentTypeVersion="12" ma:contentTypeDescription="Create a new document." ma:contentTypeScope="" ma:versionID="4fc4abed5801a041c283a8d3e56d5dd8">
  <xsd:schema xmlns:xsd="http://www.w3.org/2001/XMLSchema" xmlns:xs="http://www.w3.org/2001/XMLSchema" xmlns:p="http://schemas.microsoft.com/office/2006/metadata/properties" xmlns:ns2="e495adb2-3774-4f51-ab6c-a10c59140a4e" xmlns:ns3="96fcb91a-42b5-4d64-a4ba-c6fbcf8e630e" targetNamespace="http://schemas.microsoft.com/office/2006/metadata/properties" ma:root="true" ma:fieldsID="c8d35dc0a8b6a9033e8da698e309559b" ns2:_="" ns3:_="">
    <xsd:import namespace="e495adb2-3774-4f51-ab6c-a10c59140a4e"/>
    <xsd:import namespace="96fcb91a-42b5-4d64-a4ba-c6fbcf8e63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95adb2-3774-4f51-ab6c-a10c59140a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3564b80-529e-4a40-885c-170ef50270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fcb91a-42b5-4d64-a4ba-c6fbcf8e630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08b31c2-3a9a-4aa3-9931-6f4e303aebb6}" ma:internalName="TaxCatchAll" ma:showField="CatchAllData" ma:web="96fcb91a-42b5-4d64-a4ba-c6fbcf8e63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95adb2-3774-4f51-ab6c-a10c59140a4e">
      <Terms xmlns="http://schemas.microsoft.com/office/infopath/2007/PartnerControls"/>
    </lcf76f155ced4ddcb4097134ff3c332f>
    <TaxCatchAll xmlns="96fcb91a-42b5-4d64-a4ba-c6fbcf8e630e" xsi:nil="true"/>
  </documentManagement>
</p:properties>
</file>

<file path=customXml/itemProps1.xml><?xml version="1.0" encoding="utf-8"?>
<ds:datastoreItem xmlns:ds="http://schemas.openxmlformats.org/officeDocument/2006/customXml" ds:itemID="{A09320C4-E94F-4888-9DE6-37790BB97BD3}"/>
</file>

<file path=customXml/itemProps2.xml><?xml version="1.0" encoding="utf-8"?>
<ds:datastoreItem xmlns:ds="http://schemas.openxmlformats.org/officeDocument/2006/customXml" ds:itemID="{B211DD6E-79DF-48FC-9469-20B4D98D19A2}"/>
</file>

<file path=customXml/itemProps3.xml><?xml version="1.0" encoding="utf-8"?>
<ds:datastoreItem xmlns:ds="http://schemas.openxmlformats.org/officeDocument/2006/customXml" ds:itemID="{FCB3B4CF-A68F-412C-A38B-8E6D78323C4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Custom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Arial</vt:lpstr>
      <vt:lpstr>Carnas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Tjáskiptaprófíll</dc:title>
  <cp:lastModifiedBy>Þórunn Halldórsdóttir</cp:lastModifiedBy>
  <cp:revision>1</cp:revision>
  <dcterms:created xsi:type="dcterms:W3CDTF">2006-08-16T00:00:00Z</dcterms:created>
  <dcterms:modified xsi:type="dcterms:W3CDTF">2025-12-03T11:00:05Z</dcterms:modified>
  <dc:identifier>DAG6Rsq2xrk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0x010100611AEA975C342D49A91E585EE245D0BD</vt:lpwstr>
  </property>
</Properties>
</file>